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ato" charset="1" panose="020F0502020204030203"/>
      <p:regular r:id="rId19"/>
    </p:embeddedFont>
    <p:embeddedFont>
      <p:font typeface="Lato Bold" charset="1" panose="020F0502020204030203"/>
      <p:regular r:id="rId20"/>
    </p:embeddedFont>
    <p:embeddedFont>
      <p:font typeface="Arimo Bold" charset="1" panose="020B07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2ª Milestone</a:t>
            </a:r>
          </a:p>
          <a:p>
            <a:r>
              <a:rPr lang="en-US"/>
              <a:t/>
            </a:r>
          </a:p>
          <a:p>
            <a:r>
              <a:rPr lang="en-US"/>
              <a:t>Elaboration Phase</a:t>
            </a:r>
          </a:p>
          <a:p>
            <a:r>
              <a:rPr lang="en-US"/>
              <a:t/>
            </a:r>
          </a:p>
          <a:p>
            <a:r>
              <a:rPr lang="en-US"/>
              <a:t>BotBlocker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administrador e verifier</a:t>
            </a:r>
          </a:p>
          <a:p>
            <a:r>
              <a:rPr lang="en-US"/>
              <a:t/>
            </a:r>
          </a:p>
          <a:p>
            <a:r>
              <a:rPr lang="en-US"/>
              <a:t>1. alterar roles, suspender contas ou banir utilizadores</a:t>
            </a:r>
          </a:p>
          <a:p>
            <a:r>
              <a:rPr lang="en-US"/>
              <a:t/>
            </a:r>
          </a:p>
          <a:p>
            <a:r>
              <a:rPr lang="en-US"/>
              <a:t>2. logs de atividades suspeitas (spam voting)</a:t>
            </a:r>
          </a:p>
          <a:p>
            <a:r>
              <a:rPr lang="en-US"/>
              <a:t/>
            </a:r>
          </a:p>
          <a:p>
            <a:r>
              <a:rPr lang="en-US"/>
              <a:t>3. moderar avaliações feitas pela comunidade</a:t>
            </a:r>
          </a:p>
          <a:p>
            <a:r>
              <a:rPr lang="en-US"/>
              <a:t/>
            </a:r>
          </a:p>
          <a:p>
            <a:r>
              <a:rPr lang="en-US"/>
              <a:t>4. selos de "Bot" ou "Humano" (transparência)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administrador e verifier</a:t>
            </a:r>
          </a:p>
          <a:p>
            <a:r>
              <a:rPr lang="en-US"/>
              <a:t/>
            </a:r>
          </a:p>
          <a:p>
            <a:r>
              <a:rPr lang="en-US"/>
              <a:t>1. alterar roles, suspender contas ou banir utilizadores</a:t>
            </a:r>
          </a:p>
          <a:p>
            <a:r>
              <a:rPr lang="en-US"/>
              <a:t/>
            </a:r>
          </a:p>
          <a:p>
            <a:r>
              <a:rPr lang="en-US"/>
              <a:t>2. logs de atividades suspeitas (spam voting)</a:t>
            </a:r>
          </a:p>
          <a:p>
            <a:r>
              <a:rPr lang="en-US"/>
              <a:t/>
            </a:r>
          </a:p>
          <a:p>
            <a:r>
              <a:rPr lang="en-US"/>
              <a:t>3. moderar avaliações feitas pela comunidade</a:t>
            </a:r>
          </a:p>
          <a:p>
            <a:r>
              <a:rPr lang="en-US"/>
              <a:t/>
            </a:r>
          </a:p>
          <a:p>
            <a:r>
              <a:rPr lang="en-US"/>
              <a:t>4. selos de "Bot" ou "Humano" (transparência)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administrador e verifier</a:t>
            </a:r>
          </a:p>
          <a:p>
            <a:r>
              <a:rPr lang="en-US"/>
              <a:t/>
            </a:r>
          </a:p>
          <a:p>
            <a:r>
              <a:rPr lang="en-US"/>
              <a:t>1. alterar roles, suspender contas ou banir utilizadores</a:t>
            </a:r>
          </a:p>
          <a:p>
            <a:r>
              <a:rPr lang="en-US"/>
              <a:t/>
            </a:r>
          </a:p>
          <a:p>
            <a:r>
              <a:rPr lang="en-US"/>
              <a:t>2. logs de atividades suspeitas (spam voting)</a:t>
            </a:r>
          </a:p>
          <a:p>
            <a:r>
              <a:rPr lang="en-US"/>
              <a:t/>
            </a:r>
          </a:p>
          <a:p>
            <a:r>
              <a:rPr lang="en-US"/>
              <a:t>3. moderar avaliações feitas pela comunidade</a:t>
            </a:r>
          </a:p>
          <a:p>
            <a:r>
              <a:rPr lang="en-US"/>
              <a:t/>
            </a:r>
          </a:p>
          <a:p>
            <a:r>
              <a:rPr lang="en-US"/>
              <a:t>4. selos de "Bot" ou "Humano" (transparência)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ângela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ângela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ângela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1.jpeg" Type="http://schemas.openxmlformats.org/officeDocument/2006/relationships/image"/><Relationship Id="rId7" Target="../media/VAGn8HyOxrc.mp4" Type="http://schemas.openxmlformats.org/officeDocument/2006/relationships/video"/><Relationship Id="rId8" Target="../media/VAGn8HyOxrc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jpeg" Type="http://schemas.openxmlformats.org/officeDocument/2006/relationships/image"/><Relationship Id="rId7" Target="../media/VAGn8Nlp14M.mp4" Type="http://schemas.openxmlformats.org/officeDocument/2006/relationships/video"/><Relationship Id="rId8" Target="../media/VAGn8Nlp14M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https://botblocker-pi.github.io/Documentation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408066">
            <a:off x="-2226672" y="7954075"/>
            <a:ext cx="6168143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455334">
            <a:off x="-2691680" y="9207625"/>
            <a:ext cx="6722860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10296915">
            <a:off x="-1523010" y="9508675"/>
            <a:ext cx="15999920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9190315">
            <a:off x="5454458" y="10519325"/>
            <a:ext cx="8037184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904845">
            <a:off x="15754942" y="6600275"/>
            <a:ext cx="5360516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rot="4231306">
            <a:off x="16059243" y="7402375"/>
            <a:ext cx="2271714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rot="1176570">
            <a:off x="16429072" y="6278875"/>
            <a:ext cx="4461457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8556" y="4481746"/>
            <a:ext cx="17674890" cy="5436208"/>
          </a:xfrm>
          <a:custGeom>
            <a:avLst/>
            <a:gdLst/>
            <a:ahLst/>
            <a:cxnLst/>
            <a:rect r="r" b="b" t="t" l="l"/>
            <a:pathLst>
              <a:path h="5436208" w="17674890">
                <a:moveTo>
                  <a:pt x="0" y="0"/>
                </a:moveTo>
                <a:lnTo>
                  <a:pt x="17674890" y="0"/>
                </a:lnTo>
                <a:lnTo>
                  <a:pt x="17674890" y="5436208"/>
                </a:lnTo>
                <a:lnTo>
                  <a:pt x="0" y="5436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9144000" y="-780927"/>
            <a:ext cx="4465137" cy="4635987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flipH="true">
            <a:off x="13059100" y="-628527"/>
            <a:ext cx="702437" cy="3750013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539444" y="3556"/>
            <a:ext cx="17215804" cy="10180398"/>
          </a:xfrm>
          <a:custGeom>
            <a:avLst/>
            <a:gdLst/>
            <a:ahLst/>
            <a:cxnLst/>
            <a:rect r="r" b="b" t="t" l="l"/>
            <a:pathLst>
              <a:path h="10180398" w="17215804">
                <a:moveTo>
                  <a:pt x="0" y="0"/>
                </a:moveTo>
                <a:lnTo>
                  <a:pt x="17215804" y="0"/>
                </a:lnTo>
                <a:lnTo>
                  <a:pt x="17215804" y="10180398"/>
                </a:lnTo>
                <a:lnTo>
                  <a:pt x="0" y="10180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82203" y="5904987"/>
            <a:ext cx="8520000" cy="731400"/>
            <a:chOff x="0" y="0"/>
            <a:chExt cx="11360000" cy="97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60023" cy="975233"/>
            </a:xfrm>
            <a:custGeom>
              <a:avLst/>
              <a:gdLst/>
              <a:ahLst/>
              <a:cxnLst/>
              <a:rect r="r" b="b" t="t" l="l"/>
              <a:pathLst>
                <a:path h="975233" w="11360023">
                  <a:moveTo>
                    <a:pt x="0" y="0"/>
                  </a:moveTo>
                  <a:lnTo>
                    <a:pt x="11360023" y="0"/>
                  </a:lnTo>
                  <a:lnTo>
                    <a:pt x="11360023" y="975233"/>
                  </a:lnTo>
                  <a:lnTo>
                    <a:pt x="0" y="975233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1360000" cy="1041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16"/>
                </a:lnSpc>
              </a:pPr>
              <a:r>
                <a:rPr lang="en-US" sz="3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Your Voice Matters. Don’t Let AI Drown It Out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95322" y="2851425"/>
            <a:ext cx="11682879" cy="4584149"/>
          </a:xfrm>
          <a:custGeom>
            <a:avLst/>
            <a:gdLst/>
            <a:ahLst/>
            <a:cxnLst/>
            <a:rect r="r" b="b" t="t" l="l"/>
            <a:pathLst>
              <a:path h="4584149" w="11682879">
                <a:moveTo>
                  <a:pt x="0" y="0"/>
                </a:moveTo>
                <a:lnTo>
                  <a:pt x="11682879" y="0"/>
                </a:lnTo>
                <a:lnTo>
                  <a:pt x="11682879" y="4584150"/>
                </a:lnTo>
                <a:lnTo>
                  <a:pt x="0" y="4584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7215" r="0" b="-77638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227879" y="298173"/>
            <a:ext cx="5832241" cy="1461054"/>
            <a:chOff x="0" y="0"/>
            <a:chExt cx="7776322" cy="19480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167839"/>
              <a:ext cx="3164858" cy="1780233"/>
            </a:xfrm>
            <a:custGeom>
              <a:avLst/>
              <a:gdLst/>
              <a:ahLst/>
              <a:cxnLst/>
              <a:rect r="r" b="b" t="t" l="l"/>
              <a:pathLst>
                <a:path h="1780233" w="3164858">
                  <a:moveTo>
                    <a:pt x="0" y="0"/>
                  </a:moveTo>
                  <a:lnTo>
                    <a:pt x="3164858" y="0"/>
                  </a:lnTo>
                  <a:lnTo>
                    <a:pt x="3164858" y="1780232"/>
                  </a:lnTo>
                  <a:lnTo>
                    <a:pt x="0" y="1780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64858" y="0"/>
              <a:ext cx="4611464" cy="1948071"/>
            </a:xfrm>
            <a:custGeom>
              <a:avLst/>
              <a:gdLst/>
              <a:ahLst/>
              <a:cxnLst/>
              <a:rect r="r" b="b" t="t" l="l"/>
              <a:pathLst>
                <a:path h="1948071" w="4611464">
                  <a:moveTo>
                    <a:pt x="0" y="0"/>
                  </a:moveTo>
                  <a:lnTo>
                    <a:pt x="4611464" y="0"/>
                  </a:lnTo>
                  <a:lnTo>
                    <a:pt x="4611464" y="1948071"/>
                  </a:lnTo>
                  <a:lnTo>
                    <a:pt x="0" y="1948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14707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7565125"/>
            <a:ext cx="3284696" cy="20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Ângela Ribeiro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(109061)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João Santos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(110555)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João Viegas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(113144)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Hugo Castro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(113889)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b="true" sz="2400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Ana Rita Silva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(114220)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70768" y="7555600"/>
            <a:ext cx="3424476" cy="125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Advisors:</a:t>
            </a:r>
          </a:p>
          <a:p>
            <a:pPr algn="l">
              <a:lnSpc>
                <a:spcPts val="3312"/>
              </a:lnSpc>
            </a:pP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Prof. João Rafael Almeida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Vicente Barros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10778" y="6694832"/>
            <a:ext cx="1981041" cy="45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  <a:spcBef>
                <a:spcPct val="0"/>
              </a:spcBef>
            </a:pPr>
            <a:r>
              <a:rPr lang="en-US" b="true" sz="26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Checkpoint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07062" y="-309788"/>
            <a:ext cx="10603483" cy="1060348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069">
            <a:off x="15423960" y="-4601849"/>
            <a:ext cx="1211750" cy="8824484"/>
          </a:xfrm>
          <a:custGeom>
            <a:avLst/>
            <a:gdLst/>
            <a:ahLst/>
            <a:cxnLst/>
            <a:rect r="r" b="b" t="t" l="l"/>
            <a:pathLst>
              <a:path h="8824484" w="1211750">
                <a:moveTo>
                  <a:pt x="0" y="0"/>
                </a:moveTo>
                <a:lnTo>
                  <a:pt x="1211750" y="0"/>
                </a:lnTo>
                <a:lnTo>
                  <a:pt x="1211750" y="8824484"/>
                </a:lnTo>
                <a:lnTo>
                  <a:pt x="0" y="8824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021518" y="1928867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>
            <a:off x="3606384" y="9406902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PROJECT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99350" y="4284654"/>
            <a:ext cx="10689300" cy="195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3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BotBlocker is a browser extension and website that uses c</a:t>
            </a:r>
            <a:r>
              <a:rPr lang="en-US" sz="3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ommunity intelligence to identify and block automated social media profiles.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3799350" y="3980591"/>
            <a:ext cx="3378507" cy="0"/>
          </a:xfrm>
          <a:prstGeom prst="line">
            <a:avLst/>
          </a:prstGeom>
          <a:ln cap="rnd" w="66675">
            <a:solidFill>
              <a:srgbClr val="566C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0680997" y="6693652"/>
            <a:ext cx="3378507" cy="0"/>
          </a:xfrm>
          <a:prstGeom prst="line">
            <a:avLst/>
          </a:prstGeom>
          <a:ln cap="rnd" w="66675">
            <a:solidFill>
              <a:srgbClr val="566C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2145420" y="9267719"/>
            <a:ext cx="2244962" cy="1266051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27200" y="455000"/>
            <a:ext cx="1765198" cy="807110"/>
          </a:xfrm>
          <a:custGeom>
            <a:avLst/>
            <a:gdLst/>
            <a:ahLst/>
            <a:cxnLst/>
            <a:rect r="r" b="b" t="t" l="l"/>
            <a:pathLst>
              <a:path h="807110" w="1765198">
                <a:moveTo>
                  <a:pt x="0" y="0"/>
                </a:moveTo>
                <a:lnTo>
                  <a:pt x="1765198" y="0"/>
                </a:lnTo>
                <a:lnTo>
                  <a:pt x="1765198" y="807110"/>
                </a:lnTo>
                <a:lnTo>
                  <a:pt x="0" y="807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682346" y="-800100"/>
            <a:ext cx="3050504" cy="10559750"/>
          </a:xfrm>
          <a:prstGeom prst="line">
            <a:avLst/>
          </a:prstGeom>
          <a:ln cap="rnd" w="19050">
            <a:solidFill>
              <a:srgbClr val="45818E">
                <a:alpha val="41961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>
            <a:off x="-4615752" y="866583"/>
            <a:ext cx="15995700" cy="10211700"/>
          </a:xfrm>
          <a:prstGeom prst="line">
            <a:avLst/>
          </a:prstGeom>
          <a:ln cap="rnd" w="19050">
            <a:solidFill>
              <a:srgbClr val="45818E">
                <a:alpha val="41961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60506" y="4190004"/>
            <a:ext cx="803457" cy="50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b="true" sz="322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59543" y="4107408"/>
            <a:ext cx="8067951" cy="5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Previously Implemented Functionalities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61933" y="5073362"/>
            <a:ext cx="803457" cy="50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b="true" sz="322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60963" y="5025737"/>
            <a:ext cx="4908128" cy="112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Newly Implemented Functionalities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34330" y="6506994"/>
            <a:ext cx="803457" cy="50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33366" y="6424346"/>
            <a:ext cx="3782455" cy="5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b="true" sz="3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Project Calendar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9992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44498" y="2259020"/>
            <a:ext cx="3223152" cy="4807235"/>
          </a:xfrm>
          <a:custGeom>
            <a:avLst/>
            <a:gdLst/>
            <a:ahLst/>
            <a:cxnLst/>
            <a:rect r="r" b="b" t="t" l="l"/>
            <a:pathLst>
              <a:path h="4807235" w="3223152">
                <a:moveTo>
                  <a:pt x="0" y="0"/>
                </a:moveTo>
                <a:lnTo>
                  <a:pt x="3223152" y="0"/>
                </a:lnTo>
                <a:lnTo>
                  <a:pt x="3223152" y="4807235"/>
                </a:lnTo>
                <a:lnTo>
                  <a:pt x="0" y="4807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40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04182" y="2259020"/>
            <a:ext cx="3155238" cy="4714257"/>
          </a:xfrm>
          <a:custGeom>
            <a:avLst/>
            <a:gdLst/>
            <a:ahLst/>
            <a:cxnLst/>
            <a:rect r="r" b="b" t="t" l="l"/>
            <a:pathLst>
              <a:path h="4714257" w="3155238">
                <a:moveTo>
                  <a:pt x="0" y="0"/>
                </a:moveTo>
                <a:lnTo>
                  <a:pt x="3155237" y="0"/>
                </a:lnTo>
                <a:lnTo>
                  <a:pt x="3155237" y="4714257"/>
                </a:lnTo>
                <a:lnTo>
                  <a:pt x="0" y="4714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0153" t="-2925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97863" y="5898274"/>
            <a:ext cx="7053919" cy="1169158"/>
          </a:xfrm>
          <a:custGeom>
            <a:avLst/>
            <a:gdLst/>
            <a:ahLst/>
            <a:cxnLst/>
            <a:rect r="r" b="b" t="t" l="l"/>
            <a:pathLst>
              <a:path h="1169158" w="7053919">
                <a:moveTo>
                  <a:pt x="0" y="0"/>
                </a:moveTo>
                <a:lnTo>
                  <a:pt x="7053919" y="0"/>
                </a:lnTo>
                <a:lnTo>
                  <a:pt x="7053919" y="1169158"/>
                </a:lnTo>
                <a:lnTo>
                  <a:pt x="0" y="1169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4498" y="7297208"/>
            <a:ext cx="7257553" cy="2812302"/>
          </a:xfrm>
          <a:custGeom>
            <a:avLst/>
            <a:gdLst/>
            <a:ahLst/>
            <a:cxnLst/>
            <a:rect r="r" b="b" t="t" l="l"/>
            <a:pathLst>
              <a:path h="2812302" w="7257553">
                <a:moveTo>
                  <a:pt x="0" y="0"/>
                </a:moveTo>
                <a:lnTo>
                  <a:pt x="7257553" y="0"/>
                </a:lnTo>
                <a:lnTo>
                  <a:pt x="7257553" y="2812302"/>
                </a:lnTo>
                <a:lnTo>
                  <a:pt x="0" y="28123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362647" y="2083446"/>
            <a:ext cx="3229150" cy="3585051"/>
          </a:xfrm>
          <a:custGeom>
            <a:avLst/>
            <a:gdLst/>
            <a:ahLst/>
            <a:cxnLst/>
            <a:rect r="r" b="b" t="t" l="l"/>
            <a:pathLst>
              <a:path h="3585051" w="3229150">
                <a:moveTo>
                  <a:pt x="0" y="0"/>
                </a:moveTo>
                <a:lnTo>
                  <a:pt x="3229151" y="0"/>
                </a:lnTo>
                <a:lnTo>
                  <a:pt x="3229151" y="3585051"/>
                </a:lnTo>
                <a:lnTo>
                  <a:pt x="0" y="3585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PREVIOUSLY IMPLEMENTED FUNCTIONALITIES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809727" y="2259020"/>
            <a:ext cx="3149294" cy="4718622"/>
          </a:xfrm>
          <a:custGeom>
            <a:avLst/>
            <a:gdLst/>
            <a:ahLst/>
            <a:cxnLst/>
            <a:rect r="r" b="b" t="t" l="l"/>
            <a:pathLst>
              <a:path h="4718622" w="3149294">
                <a:moveTo>
                  <a:pt x="0" y="0"/>
                </a:moveTo>
                <a:lnTo>
                  <a:pt x="3149293" y="0"/>
                </a:lnTo>
                <a:lnTo>
                  <a:pt x="3149293" y="4718622"/>
                </a:lnTo>
                <a:lnTo>
                  <a:pt x="0" y="47186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642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493380" y="7297208"/>
            <a:ext cx="8003975" cy="2761371"/>
          </a:xfrm>
          <a:custGeom>
            <a:avLst/>
            <a:gdLst/>
            <a:ahLst/>
            <a:cxnLst/>
            <a:rect r="r" b="b" t="t" l="l"/>
            <a:pathLst>
              <a:path h="2761371" w="8003975">
                <a:moveTo>
                  <a:pt x="0" y="0"/>
                </a:moveTo>
                <a:lnTo>
                  <a:pt x="8003974" y="0"/>
                </a:lnTo>
                <a:lnTo>
                  <a:pt x="8003974" y="2761372"/>
                </a:lnTo>
                <a:lnTo>
                  <a:pt x="0" y="27613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9992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5</a:t>
              </a: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3087" y="1968265"/>
            <a:ext cx="14981826" cy="8229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31425" y="952900"/>
            <a:ext cx="1572787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NEWLY IMPLEMENTED FUNCTIONALITIES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1425" y="1617745"/>
            <a:ext cx="17797980" cy="61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  <a:spcBef>
                <a:spcPct val="0"/>
              </a:spcBef>
            </a:pPr>
            <a:r>
              <a:rPr lang="en-US" b="true" sz="350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Video demo - Full Instagram Implementation</a:t>
            </a:r>
            <a:r>
              <a:rPr lang="en-US" b="true" sz="350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+ Blur/Remove Feature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90020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6</a:t>
              </a: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828800" y="1879910"/>
            <a:ext cx="14630400" cy="8229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31425" y="952900"/>
            <a:ext cx="1572787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NEWLY IMPLEMENTED FUNCTIONALITIES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1425" y="1617745"/>
            <a:ext cx="17797980" cy="61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  <a:spcBef>
                <a:spcPct val="0"/>
              </a:spcBef>
            </a:pPr>
            <a:r>
              <a:rPr lang="en-US" b="true" sz="350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Video demo -</a:t>
            </a:r>
            <a:r>
              <a:rPr lang="en-US" b="true" sz="3500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Admin Full Anomalies Dashboard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9560332">
            <a:off x="-948223" y="2035801"/>
            <a:ext cx="522644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263908">
            <a:off x="-1909533" y="3354001"/>
            <a:ext cx="700206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402951">
            <a:off x="15347772" y="5554025"/>
            <a:ext cx="394765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114674">
            <a:off x="-272052" y="9788525"/>
            <a:ext cx="18341103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10695121">
            <a:off x="-294044" y="9042525"/>
            <a:ext cx="17811188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614720">
            <a:off x="17251196" y="7810208"/>
            <a:ext cx="807110" cy="1765198"/>
          </a:xfrm>
          <a:custGeom>
            <a:avLst/>
            <a:gdLst/>
            <a:ahLst/>
            <a:cxnLst/>
            <a:rect r="r" b="b" t="t" l="l"/>
            <a:pathLst>
              <a:path h="1765198" w="807110">
                <a:moveTo>
                  <a:pt x="0" y="0"/>
                </a:moveTo>
                <a:lnTo>
                  <a:pt x="807110" y="0"/>
                </a:lnTo>
                <a:lnTo>
                  <a:pt x="807110" y="1765198"/>
                </a:lnTo>
                <a:lnTo>
                  <a:pt x="0" y="1765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6431838" y="1401601"/>
            <a:ext cx="3813324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5628575" y="4471426"/>
            <a:ext cx="91425" cy="20758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9029870" y="7766551"/>
            <a:ext cx="8279660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rot="8705788">
            <a:off x="6623825" y="1055325"/>
            <a:ext cx="3516451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PROJECT CALENDAR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13836" y="1703912"/>
            <a:ext cx="2719773" cy="3660494"/>
            <a:chOff x="0" y="0"/>
            <a:chExt cx="812800" cy="1093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093933"/>
            </a:xfrm>
            <a:custGeom>
              <a:avLst/>
              <a:gdLst/>
              <a:ahLst/>
              <a:cxnLst/>
              <a:rect r="r" b="b" t="t" l="l"/>
              <a:pathLst>
                <a:path h="10939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900032" y="1703912"/>
            <a:ext cx="2719773" cy="3660494"/>
            <a:chOff x="0" y="0"/>
            <a:chExt cx="812800" cy="10939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093933"/>
            </a:xfrm>
            <a:custGeom>
              <a:avLst/>
              <a:gdLst/>
              <a:ahLst/>
              <a:cxnLst/>
              <a:rect r="r" b="b" t="t" l="l"/>
              <a:pathLst>
                <a:path h="10939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40858" y="1956921"/>
            <a:ext cx="4105350" cy="4033932"/>
            <a:chOff x="0" y="0"/>
            <a:chExt cx="1226878" cy="12055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6878" cy="1205534"/>
            </a:xfrm>
            <a:custGeom>
              <a:avLst/>
              <a:gdLst/>
              <a:ahLst/>
              <a:cxnLst/>
              <a:rect r="r" b="b" t="t" l="l"/>
              <a:pathLst>
                <a:path h="1205534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205534"/>
                  </a:lnTo>
                  <a:lnTo>
                    <a:pt x="0" y="120553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26878" cy="1243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77419" y="1862407"/>
            <a:ext cx="3625017" cy="3660494"/>
            <a:chOff x="0" y="0"/>
            <a:chExt cx="1083331" cy="10939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3331" cy="1093933"/>
            </a:xfrm>
            <a:custGeom>
              <a:avLst/>
              <a:gdLst/>
              <a:ahLst/>
              <a:cxnLst/>
              <a:rect r="r" b="b" t="t" l="l"/>
              <a:pathLst>
                <a:path h="1093933" w="1083331">
                  <a:moveTo>
                    <a:pt x="0" y="0"/>
                  </a:moveTo>
                  <a:lnTo>
                    <a:pt x="1083331" y="0"/>
                  </a:lnTo>
                  <a:lnTo>
                    <a:pt x="1083331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83331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24896" y="6225169"/>
            <a:ext cx="5206115" cy="3511904"/>
            <a:chOff x="0" y="0"/>
            <a:chExt cx="1555839" cy="10495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55839" cy="1049527"/>
            </a:xfrm>
            <a:custGeom>
              <a:avLst/>
              <a:gdLst/>
              <a:ahLst/>
              <a:cxnLst/>
              <a:rect r="r" b="b" t="t" l="l"/>
              <a:pathLst>
                <a:path h="1049527" w="1555839">
                  <a:moveTo>
                    <a:pt x="0" y="0"/>
                  </a:moveTo>
                  <a:lnTo>
                    <a:pt x="1555839" y="0"/>
                  </a:lnTo>
                  <a:lnTo>
                    <a:pt x="1555839" y="1049527"/>
                  </a:lnTo>
                  <a:lnTo>
                    <a:pt x="0" y="104952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555839" cy="1087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05357" y="6078673"/>
            <a:ext cx="6435545" cy="3660494"/>
            <a:chOff x="0" y="0"/>
            <a:chExt cx="1923253" cy="10939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23253" cy="1093933"/>
            </a:xfrm>
            <a:custGeom>
              <a:avLst/>
              <a:gdLst/>
              <a:ahLst/>
              <a:cxnLst/>
              <a:rect r="r" b="b" t="t" l="l"/>
              <a:pathLst>
                <a:path h="1093933" w="1923253">
                  <a:moveTo>
                    <a:pt x="0" y="0"/>
                  </a:moveTo>
                  <a:lnTo>
                    <a:pt x="1923253" y="0"/>
                  </a:lnTo>
                  <a:lnTo>
                    <a:pt x="1923253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23253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317646" y="6076578"/>
            <a:ext cx="4835601" cy="3660494"/>
            <a:chOff x="0" y="0"/>
            <a:chExt cx="1445112" cy="109393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45112" cy="1093933"/>
            </a:xfrm>
            <a:custGeom>
              <a:avLst/>
              <a:gdLst/>
              <a:ahLst/>
              <a:cxnLst/>
              <a:rect r="r" b="b" t="t" l="l"/>
              <a:pathLst>
                <a:path h="1093933" w="1445112">
                  <a:moveTo>
                    <a:pt x="0" y="0"/>
                  </a:moveTo>
                  <a:lnTo>
                    <a:pt x="1445112" y="0"/>
                  </a:lnTo>
                  <a:lnTo>
                    <a:pt x="1445112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445112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232924" y="1802910"/>
            <a:ext cx="4105350" cy="4187944"/>
            <a:chOff x="0" y="0"/>
            <a:chExt cx="1226878" cy="12515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26878" cy="1251560"/>
            </a:xfrm>
            <a:custGeom>
              <a:avLst/>
              <a:gdLst/>
              <a:ahLst/>
              <a:cxnLst/>
              <a:rect r="r" b="b" t="t" l="l"/>
              <a:pathLst>
                <a:path h="1251560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251560"/>
                  </a:lnTo>
                  <a:lnTo>
                    <a:pt x="0" y="125156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226878" cy="1289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05357" y="2161004"/>
            <a:ext cx="4105350" cy="3660494"/>
            <a:chOff x="0" y="0"/>
            <a:chExt cx="1226878" cy="109393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26878" cy="1093933"/>
            </a:xfrm>
            <a:custGeom>
              <a:avLst/>
              <a:gdLst/>
              <a:ahLst/>
              <a:cxnLst/>
              <a:rect r="r" b="b" t="t" l="l"/>
              <a:pathLst>
                <a:path h="1093933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226878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44440" y="2446023"/>
            <a:ext cx="3937693" cy="258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Project Foundation &amp; Documentation Setup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Use Case Diagram (JC, JV, Â)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GitHub Repository Organization (H)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Setup Documentation Website (AR, H)</a:t>
            </a:r>
          </a:p>
          <a:p>
            <a:pPr algn="l">
              <a:lnSpc>
                <a:spcPts val="2287"/>
              </a:lnSpc>
            </a:pPr>
          </a:p>
        </p:txBody>
      </p:sp>
      <p:grpSp>
        <p:nvGrpSpPr>
          <p:cNvPr name="Group 42" id="42"/>
          <p:cNvGrpSpPr/>
          <p:nvPr/>
        </p:nvGrpSpPr>
        <p:grpSpPr>
          <a:xfrm rot="0">
            <a:off x="5167073" y="2161004"/>
            <a:ext cx="4105350" cy="3660494"/>
            <a:chOff x="0" y="0"/>
            <a:chExt cx="1226878" cy="109393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26878" cy="1093933"/>
            </a:xfrm>
            <a:custGeom>
              <a:avLst/>
              <a:gdLst/>
              <a:ahLst/>
              <a:cxnLst/>
              <a:rect r="r" b="b" t="t" l="l"/>
              <a:pathLst>
                <a:path h="1093933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226878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5336795" y="2441018"/>
            <a:ext cx="3722013" cy="3159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Project Planning and Framework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Project Calendar Creation (*)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Jira Project Setup (Â)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Project Presentation Preparation (*)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Definition of Context and State of the Art (JV)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High-Level Architecture Design (JC)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386723" y="2446023"/>
            <a:ext cx="3770001" cy="287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Requirements &amp; UX Design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Requirement Gathering (*)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Functional Requirements (JV)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Non-Functional Requirements (Â)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Define Personas and Scenarios (JC)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 the mockups (AR, H)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441459" y="2473651"/>
            <a:ext cx="3659190" cy="258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System Modeling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Refine the state of the art (JV)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Technological Model (*)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Define the Domain Model (JC)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Make the Deployment Diagram (JC)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Presentation (*)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105357" y="1703912"/>
            <a:ext cx="16225654" cy="614170"/>
            <a:chOff x="0" y="0"/>
            <a:chExt cx="4273423" cy="16175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273423" cy="161757"/>
            </a:xfrm>
            <a:custGeom>
              <a:avLst/>
              <a:gdLst/>
              <a:ahLst/>
              <a:cxnLst/>
              <a:rect r="r" b="b" t="t" l="l"/>
              <a:pathLst>
                <a:path h="161757" w="4273423">
                  <a:moveTo>
                    <a:pt x="0" y="0"/>
                  </a:moveTo>
                  <a:lnTo>
                    <a:pt x="4273423" y="0"/>
                  </a:lnTo>
                  <a:lnTo>
                    <a:pt x="4273423" y="161757"/>
                  </a:lnTo>
                  <a:lnTo>
                    <a:pt x="0" y="161757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4273423" cy="19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4270134" y="1770231"/>
            <a:ext cx="21473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04/03 – 10/03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871790" y="1777634"/>
            <a:ext cx="24570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10/02 - 17/02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109482" y="1770231"/>
            <a:ext cx="217663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18/02 - 24/02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144762" y="1777634"/>
            <a:ext cx="229754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25/02 - 03/03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105357" y="5741240"/>
            <a:ext cx="16225654" cy="614170"/>
            <a:chOff x="0" y="0"/>
            <a:chExt cx="4273423" cy="16175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273423" cy="161757"/>
            </a:xfrm>
            <a:custGeom>
              <a:avLst/>
              <a:gdLst/>
              <a:ahLst/>
              <a:cxnLst/>
              <a:rect r="r" b="b" t="t" l="l"/>
              <a:pathLst>
                <a:path h="161757" w="4273423">
                  <a:moveTo>
                    <a:pt x="0" y="0"/>
                  </a:moveTo>
                  <a:lnTo>
                    <a:pt x="4273423" y="0"/>
                  </a:lnTo>
                  <a:lnTo>
                    <a:pt x="4273423" y="161757"/>
                  </a:lnTo>
                  <a:lnTo>
                    <a:pt x="0" y="161757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4273423" cy="19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2817972" y="5814962"/>
            <a:ext cx="25843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11/03 – 17/03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11525" y="6584010"/>
            <a:ext cx="5996595" cy="258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Extension Initiation and Database Setup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Dockerize the project (H)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Database Configuration and Setup (Â, JC)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Extension Initialization and Configuration (Â, JC)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Development of Extension Popup Frontend (AR)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Backend API Implementation for Popup Interaction (JV)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577148" y="5814962"/>
            <a:ext cx="231659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18/03 – 24/03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683777" y="6584010"/>
            <a:ext cx="4122587" cy="258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Interface Development &amp; API Integration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Development of the extension interface and the user website (JC, H)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 the frontend for the verifier interfaces (AR)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Continue Implementation of RESTful API (JV, Â)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346209" y="5814962"/>
            <a:ext cx="266086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25/03 – 31/03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442305" y="6584010"/>
            <a:ext cx="4658344" cy="1730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Blocking &amp; Filtering System Development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 the block system (JC, H, JV)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 the filtering / blacklist management (AR, Â)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7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9560332">
            <a:off x="-948223" y="2035801"/>
            <a:ext cx="522644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263908">
            <a:off x="-1909533" y="3354001"/>
            <a:ext cx="700206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402951">
            <a:off x="15347772" y="5554025"/>
            <a:ext cx="394765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114674">
            <a:off x="-272052" y="9788525"/>
            <a:ext cx="18341103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10695121">
            <a:off x="-294044" y="9042525"/>
            <a:ext cx="17811188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614720">
            <a:off x="17251196" y="7810208"/>
            <a:ext cx="807110" cy="1765198"/>
          </a:xfrm>
          <a:custGeom>
            <a:avLst/>
            <a:gdLst/>
            <a:ahLst/>
            <a:cxnLst/>
            <a:rect r="r" b="b" t="t" l="l"/>
            <a:pathLst>
              <a:path h="1765198" w="807110">
                <a:moveTo>
                  <a:pt x="0" y="0"/>
                </a:moveTo>
                <a:lnTo>
                  <a:pt x="807110" y="0"/>
                </a:lnTo>
                <a:lnTo>
                  <a:pt x="807110" y="1765198"/>
                </a:lnTo>
                <a:lnTo>
                  <a:pt x="0" y="1765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6431838" y="1401601"/>
            <a:ext cx="3813324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5628575" y="4471426"/>
            <a:ext cx="91425" cy="20758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9029870" y="7766551"/>
            <a:ext cx="8279660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rot="8705788">
            <a:off x="6623825" y="1055325"/>
            <a:ext cx="3516451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PROJECT CALENDAR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13836" y="1703912"/>
            <a:ext cx="2719773" cy="3660494"/>
            <a:chOff x="0" y="0"/>
            <a:chExt cx="812800" cy="1093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093933"/>
            </a:xfrm>
            <a:custGeom>
              <a:avLst/>
              <a:gdLst/>
              <a:ahLst/>
              <a:cxnLst/>
              <a:rect r="r" b="b" t="t" l="l"/>
              <a:pathLst>
                <a:path h="10939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900032" y="1703912"/>
            <a:ext cx="2719773" cy="3660494"/>
            <a:chOff x="0" y="0"/>
            <a:chExt cx="812800" cy="10939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093933"/>
            </a:xfrm>
            <a:custGeom>
              <a:avLst/>
              <a:gdLst/>
              <a:ahLst/>
              <a:cxnLst/>
              <a:rect r="r" b="b" t="t" l="l"/>
              <a:pathLst>
                <a:path h="10939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40858" y="1956921"/>
            <a:ext cx="4105350" cy="4033932"/>
            <a:chOff x="0" y="0"/>
            <a:chExt cx="1226878" cy="12055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6878" cy="1205534"/>
            </a:xfrm>
            <a:custGeom>
              <a:avLst/>
              <a:gdLst/>
              <a:ahLst/>
              <a:cxnLst/>
              <a:rect r="r" b="b" t="t" l="l"/>
              <a:pathLst>
                <a:path h="1205534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205534"/>
                  </a:lnTo>
                  <a:lnTo>
                    <a:pt x="0" y="120553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26878" cy="1243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77419" y="1862407"/>
            <a:ext cx="3625017" cy="3660494"/>
            <a:chOff x="0" y="0"/>
            <a:chExt cx="1083331" cy="10939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3331" cy="1093933"/>
            </a:xfrm>
            <a:custGeom>
              <a:avLst/>
              <a:gdLst/>
              <a:ahLst/>
              <a:cxnLst/>
              <a:rect r="r" b="b" t="t" l="l"/>
              <a:pathLst>
                <a:path h="1093933" w="1083331">
                  <a:moveTo>
                    <a:pt x="0" y="0"/>
                  </a:moveTo>
                  <a:lnTo>
                    <a:pt x="1083331" y="0"/>
                  </a:lnTo>
                  <a:lnTo>
                    <a:pt x="1083331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83331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24896" y="6225169"/>
            <a:ext cx="5206115" cy="3511904"/>
            <a:chOff x="0" y="0"/>
            <a:chExt cx="1555839" cy="10495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55839" cy="1049527"/>
            </a:xfrm>
            <a:custGeom>
              <a:avLst/>
              <a:gdLst/>
              <a:ahLst/>
              <a:cxnLst/>
              <a:rect r="r" b="b" t="t" l="l"/>
              <a:pathLst>
                <a:path h="1049527" w="1555839">
                  <a:moveTo>
                    <a:pt x="0" y="0"/>
                  </a:moveTo>
                  <a:lnTo>
                    <a:pt x="1555839" y="0"/>
                  </a:lnTo>
                  <a:lnTo>
                    <a:pt x="1555839" y="1049527"/>
                  </a:lnTo>
                  <a:lnTo>
                    <a:pt x="0" y="104952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555839" cy="1087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05357" y="6078673"/>
            <a:ext cx="6435545" cy="3660494"/>
            <a:chOff x="0" y="0"/>
            <a:chExt cx="1923253" cy="10939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23253" cy="1093933"/>
            </a:xfrm>
            <a:custGeom>
              <a:avLst/>
              <a:gdLst/>
              <a:ahLst/>
              <a:cxnLst/>
              <a:rect r="r" b="b" t="t" l="l"/>
              <a:pathLst>
                <a:path h="1093933" w="1923253">
                  <a:moveTo>
                    <a:pt x="0" y="0"/>
                  </a:moveTo>
                  <a:lnTo>
                    <a:pt x="1923253" y="0"/>
                  </a:lnTo>
                  <a:lnTo>
                    <a:pt x="1923253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23253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317646" y="6076578"/>
            <a:ext cx="4835601" cy="3660494"/>
            <a:chOff x="0" y="0"/>
            <a:chExt cx="1445112" cy="109393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45112" cy="1093933"/>
            </a:xfrm>
            <a:custGeom>
              <a:avLst/>
              <a:gdLst/>
              <a:ahLst/>
              <a:cxnLst/>
              <a:rect r="r" b="b" t="t" l="l"/>
              <a:pathLst>
                <a:path h="1093933" w="1445112">
                  <a:moveTo>
                    <a:pt x="0" y="0"/>
                  </a:moveTo>
                  <a:lnTo>
                    <a:pt x="1445112" y="0"/>
                  </a:lnTo>
                  <a:lnTo>
                    <a:pt x="1445112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445112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232924" y="1802910"/>
            <a:ext cx="4105350" cy="4187944"/>
            <a:chOff x="0" y="0"/>
            <a:chExt cx="1226878" cy="12515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26878" cy="1251560"/>
            </a:xfrm>
            <a:custGeom>
              <a:avLst/>
              <a:gdLst/>
              <a:ahLst/>
              <a:cxnLst/>
              <a:rect r="r" b="b" t="t" l="l"/>
              <a:pathLst>
                <a:path h="1251560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251560"/>
                  </a:lnTo>
                  <a:lnTo>
                    <a:pt x="0" y="125156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226878" cy="1289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05357" y="2161004"/>
            <a:ext cx="4105350" cy="3660494"/>
            <a:chOff x="0" y="0"/>
            <a:chExt cx="1226878" cy="109393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26878" cy="1093933"/>
            </a:xfrm>
            <a:custGeom>
              <a:avLst/>
              <a:gdLst/>
              <a:ahLst/>
              <a:cxnLst/>
              <a:rect r="r" b="b" t="t" l="l"/>
              <a:pathLst>
                <a:path h="1093933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226878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44440" y="2446023"/>
            <a:ext cx="3937693" cy="8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Presentation and refinement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</a:t>
            </a: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esentation (*)</a:t>
            </a:r>
          </a:p>
          <a:p>
            <a:pPr algn="l">
              <a:lnSpc>
                <a:spcPts val="2287"/>
              </a:lnSpc>
            </a:pPr>
          </a:p>
        </p:txBody>
      </p:sp>
      <p:grpSp>
        <p:nvGrpSpPr>
          <p:cNvPr name="Group 42" id="42"/>
          <p:cNvGrpSpPr/>
          <p:nvPr/>
        </p:nvGrpSpPr>
        <p:grpSpPr>
          <a:xfrm rot="0">
            <a:off x="5167073" y="2161004"/>
            <a:ext cx="4105350" cy="3660494"/>
            <a:chOff x="0" y="0"/>
            <a:chExt cx="1226878" cy="109393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26878" cy="1093933"/>
            </a:xfrm>
            <a:custGeom>
              <a:avLst/>
              <a:gdLst/>
              <a:ahLst/>
              <a:cxnLst/>
              <a:rect r="r" b="b" t="t" l="l"/>
              <a:pathLst>
                <a:path h="1093933" w="1226878">
                  <a:moveTo>
                    <a:pt x="0" y="0"/>
                  </a:moveTo>
                  <a:lnTo>
                    <a:pt x="1226878" y="0"/>
                  </a:lnTo>
                  <a:lnTo>
                    <a:pt x="1226878" y="1093933"/>
                  </a:lnTo>
                  <a:lnTo>
                    <a:pt x="0" y="109393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66C98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226878" cy="113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5336795" y="2441018"/>
            <a:ext cx="3722013" cy="8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b="true" sz="2199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Continue developing the block and blacklist management system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386723" y="2446023"/>
            <a:ext cx="3770001" cy="58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b="true" sz="2199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Finalize the block and blacklist management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441459" y="2473651"/>
            <a:ext cx="3659190" cy="201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Admin Interface &amp; API Enhancement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Develop the front</a:t>
            </a: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end of the admin interface</a:t>
            </a:r>
          </a:p>
          <a:p>
            <a:pPr algn="l" marL="474978" indent="-237489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Continue Implementation of RESTful API</a:t>
            </a:r>
          </a:p>
          <a:p>
            <a:pPr algn="l">
              <a:lnSpc>
                <a:spcPts val="2287"/>
              </a:lnSpc>
            </a:pPr>
          </a:p>
        </p:txBody>
      </p:sp>
      <p:grpSp>
        <p:nvGrpSpPr>
          <p:cNvPr name="Group 48" id="48"/>
          <p:cNvGrpSpPr/>
          <p:nvPr/>
        </p:nvGrpSpPr>
        <p:grpSpPr>
          <a:xfrm rot="0">
            <a:off x="1105357" y="1703912"/>
            <a:ext cx="16225654" cy="614170"/>
            <a:chOff x="0" y="0"/>
            <a:chExt cx="4273423" cy="16175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273423" cy="161757"/>
            </a:xfrm>
            <a:custGeom>
              <a:avLst/>
              <a:gdLst/>
              <a:ahLst/>
              <a:cxnLst/>
              <a:rect r="r" b="b" t="t" l="l"/>
              <a:pathLst>
                <a:path h="161757" w="4273423">
                  <a:moveTo>
                    <a:pt x="0" y="0"/>
                  </a:moveTo>
                  <a:lnTo>
                    <a:pt x="4273423" y="0"/>
                  </a:lnTo>
                  <a:lnTo>
                    <a:pt x="4273423" y="161757"/>
                  </a:lnTo>
                  <a:lnTo>
                    <a:pt x="0" y="161757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4273423" cy="19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4270134" y="1770231"/>
            <a:ext cx="21473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22/04 – 05/05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871790" y="1777634"/>
            <a:ext cx="24570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01/04 – 07/04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109482" y="1770231"/>
            <a:ext cx="217663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08/04 – 14/04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144762" y="1777634"/>
            <a:ext cx="229754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15/04 – 21/04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105357" y="5741240"/>
            <a:ext cx="16225654" cy="614170"/>
            <a:chOff x="0" y="0"/>
            <a:chExt cx="4273423" cy="16175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273423" cy="161757"/>
            </a:xfrm>
            <a:custGeom>
              <a:avLst/>
              <a:gdLst/>
              <a:ahLst/>
              <a:cxnLst/>
              <a:rect r="r" b="b" t="t" l="l"/>
              <a:pathLst>
                <a:path h="161757" w="4273423">
                  <a:moveTo>
                    <a:pt x="0" y="0"/>
                  </a:moveTo>
                  <a:lnTo>
                    <a:pt x="4273423" y="0"/>
                  </a:lnTo>
                  <a:lnTo>
                    <a:pt x="4273423" y="161757"/>
                  </a:lnTo>
                  <a:lnTo>
                    <a:pt x="0" y="161757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4273423" cy="19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2817972" y="5814962"/>
            <a:ext cx="25843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06/05 – 19/05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11525" y="6584010"/>
            <a:ext cx="5996595" cy="30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b="true" sz="2199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Improving upon the filtering techniques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577148" y="5814962"/>
            <a:ext cx="231659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20/05 – 26/05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683777" y="6584010"/>
            <a:ext cx="4122587" cy="201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Demo + poster for students@deti &amp; </a:t>
            </a: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video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Poster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Video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Demo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Finish technical report (*)</a:t>
            </a:r>
          </a:p>
          <a:p>
            <a:pPr algn="l">
              <a:lnSpc>
                <a:spcPts val="2287"/>
              </a:lnSpc>
            </a:pPr>
          </a:p>
        </p:txBody>
      </p:sp>
      <p:sp>
        <p:nvSpPr>
          <p:cNvPr name="TextBox 62" id="62"/>
          <p:cNvSpPr txBox="true"/>
          <p:nvPr/>
        </p:nvSpPr>
        <p:spPr>
          <a:xfrm rot="0">
            <a:off x="13346209" y="5814962"/>
            <a:ext cx="266086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27/05 – 02/06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442305" y="6584010"/>
            <a:ext cx="4658344" cy="58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2199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Final presentation</a:t>
            </a:r>
          </a:p>
          <a:p>
            <a:pPr algn="l" marL="474979" indent="-237490" lvl="1">
              <a:lnSpc>
                <a:spcPts val="2287"/>
              </a:lnSpc>
              <a:buFont typeface="Arial"/>
              <a:buChar char="•"/>
            </a:pP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US" sz="2199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ork on presentation (*)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8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486" y="3543782"/>
            <a:ext cx="800898" cy="5866290"/>
          </a:xfrm>
          <a:custGeom>
            <a:avLst/>
            <a:gdLst/>
            <a:ahLst/>
            <a:cxnLst/>
            <a:rect r="r" b="b" t="t" l="l"/>
            <a:pathLst>
              <a:path h="5866290" w="800898">
                <a:moveTo>
                  <a:pt x="0" y="0"/>
                </a:moveTo>
                <a:lnTo>
                  <a:pt x="800898" y="0"/>
                </a:lnTo>
                <a:lnTo>
                  <a:pt x="800898" y="5866290"/>
                </a:lnTo>
                <a:lnTo>
                  <a:pt x="0" y="586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176570">
            <a:off x="-624128" y="724525"/>
            <a:ext cx="4461457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1101336">
            <a:off x="-755634" y="331625"/>
            <a:ext cx="3973469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flipH="true">
            <a:off x="11529688" y="-284500"/>
            <a:ext cx="3847571" cy="3440238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>
            <a:off x="12069708" y="1482700"/>
            <a:ext cx="6865406" cy="1913475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141852" y="1238745"/>
            <a:ext cx="6401460" cy="2880657"/>
          </a:xfrm>
          <a:custGeom>
            <a:avLst/>
            <a:gdLst/>
            <a:ahLst/>
            <a:cxnLst/>
            <a:rect r="r" b="b" t="t" l="l"/>
            <a:pathLst>
              <a:path h="2880657" w="6401460">
                <a:moveTo>
                  <a:pt x="0" y="0"/>
                </a:moveTo>
                <a:lnTo>
                  <a:pt x="6401460" y="0"/>
                </a:lnTo>
                <a:lnTo>
                  <a:pt x="6401460" y="2880657"/>
                </a:lnTo>
                <a:lnTo>
                  <a:pt x="0" y="2880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87858" y="3850446"/>
            <a:ext cx="6164759" cy="3459971"/>
          </a:xfrm>
          <a:custGeom>
            <a:avLst/>
            <a:gdLst/>
            <a:ahLst/>
            <a:cxnLst/>
            <a:rect r="r" b="b" t="t" l="l"/>
            <a:pathLst>
              <a:path h="3459971" w="6164759">
                <a:moveTo>
                  <a:pt x="0" y="0"/>
                </a:moveTo>
                <a:lnTo>
                  <a:pt x="6164759" y="0"/>
                </a:lnTo>
                <a:lnTo>
                  <a:pt x="6164759" y="3459971"/>
                </a:lnTo>
                <a:lnTo>
                  <a:pt x="0" y="3459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15859" y="6768759"/>
            <a:ext cx="5625787" cy="2939474"/>
          </a:xfrm>
          <a:custGeom>
            <a:avLst/>
            <a:gdLst/>
            <a:ahLst/>
            <a:cxnLst/>
            <a:rect r="r" b="b" t="t" l="l"/>
            <a:pathLst>
              <a:path h="2939474" w="5625787">
                <a:moveTo>
                  <a:pt x="0" y="0"/>
                </a:moveTo>
                <a:lnTo>
                  <a:pt x="5625787" y="0"/>
                </a:lnTo>
                <a:lnTo>
                  <a:pt x="5625787" y="2939474"/>
                </a:lnTo>
                <a:lnTo>
                  <a:pt x="0" y="2939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17953" y="1519750"/>
            <a:ext cx="9075750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400"/>
              </a:lnSpc>
            </a:pPr>
            <a:r>
              <a:rPr lang="en-US" b="true" sz="12000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7953" y="3339025"/>
            <a:ext cx="9075750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63"/>
              </a:lnSpc>
            </a:pPr>
            <a:r>
              <a:rPr lang="en-US" sz="2799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hlinkClick r:id="rId9" tooltip="https://botblocker-pi.github.io/Documentation/"/>
              </a:rPr>
              <a:t>https://botblocker-pi.github.io/Documentation/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340312" y="9509851"/>
            <a:ext cx="599659" cy="59965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9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91619" y="3920336"/>
            <a:ext cx="5988804" cy="598880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DAGn8O9hDfU</dc:identifier>
  <dcterms:modified xsi:type="dcterms:W3CDTF">2011-08-01T06:04:30Z</dcterms:modified>
  <cp:revision>1</cp:revision>
  <dc:title>Checkpoint3_BotBlocker_presentation</dc:title>
</cp:coreProperties>
</file>